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254F"/>
    <a:srgbClr val="3F254F"/>
    <a:srgbClr val="D6D6F5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42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6AB7F-E710-4E82-8B49-F6238B6F1B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DB778C-B4A1-4C04-A748-C0DCDA6E73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9F032-6978-4F2B-8795-7E2E63B81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2CEE-8EAF-4799-89D8-D4A28CE25EF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F959D-1DA3-49D2-9E66-BC6FF0B70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DB5C2-881A-4FE9-8CAB-EC69189D4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CC0C-B35F-442A-AA79-4BAEC083C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7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50C16-E7AD-434D-A8C4-55346E87C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2FFA44-1CC0-4C35-BAB6-C3FD65121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28062-86CE-4E9D-8387-45C18A64F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2CEE-8EAF-4799-89D8-D4A28CE25EF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B862D-A920-4C70-9E50-E8EACDA7C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C35DD-492F-4D68-A9CE-2BB61E1BE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CC0C-B35F-442A-AA79-4BAEC083C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173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0618B9-F8EA-4EBC-A189-21ECAF0F1B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68B059-EBF0-4551-835D-4606AF4686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DB7A4-4D38-4BDA-9E4C-40E758C05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2CEE-8EAF-4799-89D8-D4A28CE25EF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9829E-EF93-49EC-8CA5-3B224A3CA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09A48-6363-466F-9C11-155A2EA21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CC0C-B35F-442A-AA79-4BAEC083C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34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38D6-BE5F-4519-A222-EE335B82E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DADD5-B01C-4B3F-87F6-E8BE7B6F2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A4F72-1586-4467-9806-2EB865CBC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2CEE-8EAF-4799-89D8-D4A28CE25EF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1DD21-49D8-4A77-9ADB-B2AA15BBD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0D1C2-025E-429D-9D33-048E8FF1E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CC0C-B35F-442A-AA79-4BAEC083C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79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5F343-7E87-4C71-BA08-B80910B29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CC17AD-4216-4AF9-BC1B-1F13DC3B6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53ADF-A94A-4B95-A51A-EDDA82B89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2CEE-8EAF-4799-89D8-D4A28CE25EF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1F47A-8282-4488-AF73-5A69D0127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4F866-6390-488F-87E6-C80DB2630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CC0C-B35F-442A-AA79-4BAEC083C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51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96620-9B15-45E8-8651-F0DA94C96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97172-235F-47A2-BEC9-237E34E052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58BDB5-9653-4A7F-9446-91FC72C0CD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F78A35-92F8-447E-8860-38BAF10D1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2CEE-8EAF-4799-89D8-D4A28CE25EF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0FB15-9182-4D04-84CA-4D6D86918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23263E-2F8A-466B-9115-ECF710A43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CC0C-B35F-442A-AA79-4BAEC083C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6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3A6DF-4F77-48A8-8E7B-56482DCD9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2C448-C7D7-4060-8036-BD93D73D9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CC0487-46CE-4DBA-8FAF-285B33EDD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AEBF56-EB33-449F-AE35-3FF969556E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7CAD80-2D6E-41F2-BF77-6A66FA28C5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23272E-FEF8-4BBD-AEB4-7604AA455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2CEE-8EAF-4799-89D8-D4A28CE25EF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C2A748-D9A0-4035-8212-0156E316B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2DF486-1A4D-4FFF-877D-E166FEC48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CC0C-B35F-442A-AA79-4BAEC083C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55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8665A-06F9-47E0-AD5D-420CA3FA2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AD1ECF-5FBB-4B9D-A228-FE42E35B9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2CEE-8EAF-4799-89D8-D4A28CE25EF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28A4F5-9F00-4676-BC7C-43361F4E6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CF7B47-49F2-4FFA-B247-CFF55D7AE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CC0C-B35F-442A-AA79-4BAEC083C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69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D55BC4-A823-42D8-84B6-C281B6703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2CEE-8EAF-4799-89D8-D4A28CE25EF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149D86-D775-43A6-8C56-A6F2519AB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4249F-FCD0-4827-8AF4-652105048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CC0C-B35F-442A-AA79-4BAEC083C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40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BBF22-09C2-4E4F-95D7-52393F66A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9B917-21CA-4C71-A53C-B8B158686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8349CF-1D29-4BCD-8E70-B4EA67000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1BB31-EAE5-48DF-8C1D-2BEEC8C73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2CEE-8EAF-4799-89D8-D4A28CE25EF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75BC7F-46C7-4826-B623-8F9780DB4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9F835F-0845-421F-BFE8-815DB7A66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CC0C-B35F-442A-AA79-4BAEC083C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20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1A761-2999-4E24-A193-1D0DAB257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B02D17-90E5-43F2-8D11-B753B13B4C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47778D-1D55-4EDB-A991-FDC59335C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DA862F-2A9B-45CA-B657-7F1D79943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2CEE-8EAF-4799-89D8-D4A28CE25EF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C66EB4-08B4-41B9-A1B9-A2890B19C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E51D7-264B-45D0-9D2D-1B4C8FF2C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CC0C-B35F-442A-AA79-4BAEC083C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21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60075D-E4E8-43C9-9740-72079EC71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5E8CF-41C0-4708-9B0B-46F2DB1B0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CFA9A-075F-487A-B645-0C97F220A3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02CEE-8EAF-4799-89D8-D4A28CE25EF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46771-7AA8-43DD-90BE-4AD934F9E3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3F148-23C5-41F7-A69E-35A46E778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7CC0C-B35F-442A-AA79-4BAEC083C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E92A36A2-9424-4686-9009-05B044DB404D}"/>
              </a:ext>
            </a:extLst>
          </p:cNvPr>
          <p:cNvSpPr/>
          <p:nvPr/>
        </p:nvSpPr>
        <p:spPr bwMode="auto">
          <a:xfrm>
            <a:off x="0" y="0"/>
            <a:ext cx="7772400" cy="6858000"/>
          </a:xfrm>
          <a:prstGeom prst="rt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DBB082E-99EE-4ED9-9105-5B41DBDB993F}"/>
              </a:ext>
            </a:extLst>
          </p:cNvPr>
          <p:cNvSpPr/>
          <p:nvPr/>
        </p:nvSpPr>
        <p:spPr bwMode="auto">
          <a:xfrm>
            <a:off x="0" y="0"/>
            <a:ext cx="4876800" cy="685800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9A83A2-CB2B-47D3-9A15-797FEC0AB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6876" y="589331"/>
            <a:ext cx="9144000" cy="1473773"/>
          </a:xfrm>
        </p:spPr>
        <p:txBody>
          <a:bodyPr>
            <a:normAutofit/>
          </a:bodyPr>
          <a:lstStyle/>
          <a:p>
            <a:r>
              <a:rPr lang="en-US" sz="4400" dirty="0">
                <a:ln w="0"/>
                <a:solidFill>
                  <a:srgbClr val="40254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What are Atmospheric Jets and why do they exist?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23FC1F0-C097-4566-952C-BFCE788F1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1908" y="5288897"/>
            <a:ext cx="4276585" cy="72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F942B446-2C65-4FAD-9611-D0594218F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643" y="4074736"/>
            <a:ext cx="2598259" cy="261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028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181AA853-FA51-48AB-9B38-E0439B82DBBA}"/>
              </a:ext>
            </a:extLst>
          </p:cNvPr>
          <p:cNvSpPr/>
          <p:nvPr/>
        </p:nvSpPr>
        <p:spPr bwMode="auto">
          <a:xfrm>
            <a:off x="0" y="1524000"/>
            <a:ext cx="4572000" cy="5334000"/>
          </a:xfrm>
          <a:prstGeom prst="rt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37BCDD-72FF-4274-BDEE-96AE841E7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n w="0"/>
                <a:solidFill>
                  <a:srgbClr val="40254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Atmospheric Layers</a:t>
            </a:r>
            <a:endParaRPr lang="en-US" dirty="0">
              <a:ln w="0"/>
              <a:solidFill>
                <a:srgbClr val="40254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7182F-245B-45DC-A920-62471D537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High up in the atmosphere, at the top of a layer that meteorologists call the “troposphere”, air is generally restricted from going any higher.</a:t>
            </a:r>
          </a:p>
          <a:p>
            <a:endParaRPr lang="en-US" dirty="0"/>
          </a:p>
        </p:txBody>
      </p:sp>
      <p:pic>
        <p:nvPicPr>
          <p:cNvPr id="1026" name="Picture 2" descr="Cybersecurity Atmosphere | Chicago Cybersecurity">
            <a:extLst>
              <a:ext uri="{FF2B5EF4-FFF2-40B4-BE49-F238E27FC236}">
                <a16:creationId xmlns:a16="http://schemas.microsoft.com/office/drawing/2014/main" id="{F7B6EC02-7E4A-4706-8309-0336B6236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2587924"/>
            <a:ext cx="41148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871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9EE91A44-3FB1-43B4-9306-C8BCBE0834D4}"/>
              </a:ext>
            </a:extLst>
          </p:cNvPr>
          <p:cNvSpPr/>
          <p:nvPr/>
        </p:nvSpPr>
        <p:spPr bwMode="auto">
          <a:xfrm>
            <a:off x="0" y="1524000"/>
            <a:ext cx="4572000" cy="5334000"/>
          </a:xfrm>
          <a:prstGeom prst="rt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AEF77A-1D86-4F4F-9415-E2CC59531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n w="0"/>
                <a:solidFill>
                  <a:srgbClr val="40254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Climate Cell Boundaries</a:t>
            </a:r>
            <a:endParaRPr lang="en-US" dirty="0">
              <a:ln w="0"/>
              <a:solidFill>
                <a:srgbClr val="40254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BBC60-23D9-42FE-8542-417531321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43367" cy="1511464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height of the troposphere changes with latitude, which leads to strong pressure/height gradients at specific locations.</a:t>
            </a:r>
          </a:p>
          <a:p>
            <a:endParaRPr lang="en-US" dirty="0"/>
          </a:p>
        </p:txBody>
      </p:sp>
      <p:pic>
        <p:nvPicPr>
          <p:cNvPr id="2050" name="Picture 2" descr="global atmospheric circulation Diagram | Quizlet">
            <a:extLst>
              <a:ext uri="{FF2B5EF4-FFF2-40B4-BE49-F238E27FC236}">
                <a16:creationId xmlns:a16="http://schemas.microsoft.com/office/drawing/2014/main" id="{1C966C05-264D-477A-B2B7-782E326AE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104" y="1524000"/>
            <a:ext cx="4829463" cy="4673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6F6E283-3C61-41F1-AD59-F41F83CF05C6}"/>
              </a:ext>
            </a:extLst>
          </p:cNvPr>
          <p:cNvSpPr/>
          <p:nvPr/>
        </p:nvSpPr>
        <p:spPr>
          <a:xfrm>
            <a:off x="615884" y="3762090"/>
            <a:ext cx="6096000" cy="1938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These locations mark the boundaries between the three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Climate Cells</a:t>
            </a:r>
            <a:r>
              <a:rPr lang="en-US" sz="2400" i="1" u="sng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called the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Hadley Cell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(in the tropics), the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Ferrell Cell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(in the mid-latitudes), and the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Arctic Cell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(in the polar regions).</a:t>
            </a:r>
          </a:p>
        </p:txBody>
      </p:sp>
    </p:spTree>
    <p:extLst>
      <p:ext uri="{BB962C8B-B14F-4D97-AF65-F5344CB8AC3E}">
        <p14:creationId xmlns:p14="http://schemas.microsoft.com/office/powerpoint/2010/main" val="2736931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7C04BFED-2F9B-4190-BFAD-6FEFCFA55F7E}"/>
              </a:ext>
            </a:extLst>
          </p:cNvPr>
          <p:cNvSpPr/>
          <p:nvPr/>
        </p:nvSpPr>
        <p:spPr bwMode="auto">
          <a:xfrm>
            <a:off x="0" y="1524000"/>
            <a:ext cx="4572000" cy="5334000"/>
          </a:xfrm>
          <a:prstGeom prst="rt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28A205-AEFA-44F4-BD46-939FEDED5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n w="0"/>
                <a:solidFill>
                  <a:srgbClr val="40254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Atmospheric Jets</a:t>
            </a:r>
            <a:endParaRPr lang="en-US" dirty="0">
              <a:ln w="0"/>
              <a:solidFill>
                <a:srgbClr val="40254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45FF4-695E-4FF5-8193-57A2FCC0F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4330"/>
            <a:ext cx="10515600" cy="4351338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Along the boundary between the Ferrell and Arctic cells, there is a strong pressure/height gradient at the top of the troposphere.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leads to a strong area of winds called the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Polar Jet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or more commonly, the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Jet Stream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Other jets exist between the Hadley and Ferrell cells, but they are generally weaker and/or smaller than the Polar Jet.</a:t>
            </a:r>
          </a:p>
          <a:p>
            <a:endParaRPr lang="en-US" dirty="0"/>
          </a:p>
        </p:txBody>
      </p:sp>
      <p:pic>
        <p:nvPicPr>
          <p:cNvPr id="4098" name="Picture 2" descr="The Geophile Pages">
            <a:extLst>
              <a:ext uri="{FF2B5EF4-FFF2-40B4-BE49-F238E27FC236}">
                <a16:creationId xmlns:a16="http://schemas.microsoft.com/office/drawing/2014/main" id="{643205D3-074D-4967-8C2F-2AB893A0C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334" y="4005838"/>
            <a:ext cx="6120781" cy="2656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713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EF8306A5-C350-42B9-8F4E-2A32A897A65A}"/>
              </a:ext>
            </a:extLst>
          </p:cNvPr>
          <p:cNvSpPr/>
          <p:nvPr/>
        </p:nvSpPr>
        <p:spPr bwMode="auto">
          <a:xfrm>
            <a:off x="0" y="1524000"/>
            <a:ext cx="4572000" cy="5334000"/>
          </a:xfrm>
          <a:prstGeom prst="rt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FC5A47-2403-4804-B0DB-CE16E1629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n w="0"/>
                <a:solidFill>
                  <a:srgbClr val="40254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Influencing Weather Patterns</a:t>
            </a:r>
            <a:endParaRPr lang="en-US" dirty="0">
              <a:ln w="0"/>
              <a:solidFill>
                <a:srgbClr val="40254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D0A59-D8E6-4697-AFD6-1CF3D86F5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9382"/>
            <a:ext cx="10515600" cy="4351338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Changes in the location, intensity, and orientation of the Jet Stream are a key factor in defining and predicting weather patterns in the mid-latitudes.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Meteorologists look for waves in the Jet Stream, known as ridges and troughs, to define the location of certain weather types.</a:t>
            </a:r>
          </a:p>
          <a:p>
            <a:endParaRPr lang="en-US" dirty="0"/>
          </a:p>
        </p:txBody>
      </p:sp>
      <p:pic>
        <p:nvPicPr>
          <p:cNvPr id="3074" name="Picture 2" descr="What are jet streams and how do they influence the weather we ...">
            <a:extLst>
              <a:ext uri="{FF2B5EF4-FFF2-40B4-BE49-F238E27FC236}">
                <a16:creationId xmlns:a16="http://schemas.microsoft.com/office/drawing/2014/main" id="{359B3D50-03AE-43E6-B12A-DBACBFB3F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85" y="3429000"/>
            <a:ext cx="5670430" cy="3189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672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96E199A8-7786-4C41-ACEB-14273B82EC63}"/>
              </a:ext>
            </a:extLst>
          </p:cNvPr>
          <p:cNvSpPr/>
          <p:nvPr/>
        </p:nvSpPr>
        <p:spPr bwMode="auto">
          <a:xfrm>
            <a:off x="0" y="1524000"/>
            <a:ext cx="4572000" cy="5334000"/>
          </a:xfrm>
          <a:prstGeom prst="rt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EFB823-C339-4293-A193-9411D34F7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n w="0"/>
                <a:solidFill>
                  <a:srgbClr val="40254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Changed in Wind Speed and Direction</a:t>
            </a:r>
            <a:endParaRPr lang="en-US" dirty="0">
              <a:ln w="0"/>
              <a:solidFill>
                <a:srgbClr val="40254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CBFE8-2D23-4202-99CB-BFFCCBD31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351338"/>
          </a:xfrm>
        </p:spPr>
        <p:txBody>
          <a:bodyPr/>
          <a:lstStyle/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Large changes in wind speed and/or direction can lead to localized spin, or “vorticity”, and also wind “divergence”.</a:t>
            </a:r>
          </a:p>
          <a:p>
            <a:pPr lvl="2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Think of cars moving along a highway.  Changes in speed and/or direction at one point can lead to traffic jams at other places.</a:t>
            </a:r>
          </a:p>
          <a:p>
            <a:endParaRPr lang="en-US" dirty="0"/>
          </a:p>
        </p:txBody>
      </p:sp>
      <p:pic>
        <p:nvPicPr>
          <p:cNvPr id="5124" name="Picture 4" descr="Convergence and divergence of air are due to changes in either ...">
            <a:extLst>
              <a:ext uri="{FF2B5EF4-FFF2-40B4-BE49-F238E27FC236}">
                <a16:creationId xmlns:a16="http://schemas.microsoft.com/office/drawing/2014/main" id="{047B2600-DA02-489F-8811-E230DAC5A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60" y="3522994"/>
            <a:ext cx="4682993" cy="3040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Global wind, precipitation, ocean current patterns | Lucky Sci">
            <a:extLst>
              <a:ext uri="{FF2B5EF4-FFF2-40B4-BE49-F238E27FC236}">
                <a16:creationId xmlns:a16="http://schemas.microsoft.com/office/drawing/2014/main" id="{4659E86E-80C8-47EC-BFA8-6B5258B75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623" y="3539375"/>
            <a:ext cx="5849317" cy="3024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368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0DCF434B76F049A2CEA75E6A4FC781" ma:contentTypeVersion="4" ma:contentTypeDescription="Create a new document." ma:contentTypeScope="" ma:versionID="b68533a0c7837fac31e926291f5e54ce">
  <xsd:schema xmlns:xsd="http://www.w3.org/2001/XMLSchema" xmlns:xs="http://www.w3.org/2001/XMLSchema" xmlns:p="http://schemas.microsoft.com/office/2006/metadata/properties" xmlns:ns2="7678f3af-366b-4b7e-a00f-a701c5cd67ce" targetNamespace="http://schemas.microsoft.com/office/2006/metadata/properties" ma:root="true" ma:fieldsID="cd354c2ea28e86207406ae7730d28c82" ns2:_="">
    <xsd:import namespace="7678f3af-366b-4b7e-a00f-a701c5cd67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78f3af-366b-4b7e-a00f-a701c5cd67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6977BAF-7360-419D-A79E-D1CCD13886C2}"/>
</file>

<file path=customXml/itemProps2.xml><?xml version="1.0" encoding="utf-8"?>
<ds:datastoreItem xmlns:ds="http://schemas.openxmlformats.org/officeDocument/2006/customXml" ds:itemID="{A92836BF-5ABA-4588-AC73-EF3BAA479FDA}"/>
</file>

<file path=customXml/itemProps3.xml><?xml version="1.0" encoding="utf-8"?>
<ds:datastoreItem xmlns:ds="http://schemas.openxmlformats.org/officeDocument/2006/customXml" ds:itemID="{7A4C8E83-433A-40AD-BAAC-4B14BF74C4F3}"/>
</file>

<file path=docProps/app.xml><?xml version="1.0" encoding="utf-8"?>
<Properties xmlns="http://schemas.openxmlformats.org/officeDocument/2006/extended-properties" xmlns:vt="http://schemas.openxmlformats.org/officeDocument/2006/docPropsVTypes">
  <TotalTime>7502</TotalTime>
  <Words>286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Berlin Sans FB Demi</vt:lpstr>
      <vt:lpstr>Calibri</vt:lpstr>
      <vt:lpstr>Calibri Light</vt:lpstr>
      <vt:lpstr>Office Theme</vt:lpstr>
      <vt:lpstr>What are Atmospheric Jets and why do they exist?</vt:lpstr>
      <vt:lpstr>Atmospheric Layers</vt:lpstr>
      <vt:lpstr>Climate Cell Boundaries</vt:lpstr>
      <vt:lpstr>Atmospheric Jets</vt:lpstr>
      <vt:lpstr>Influencing Weather Patterns</vt:lpstr>
      <vt:lpstr>Changed in Wind Speed and Direction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Atmospheric Jets and why do they exist?</dc:title>
  <dc:creator>Jolie Kavanagh</dc:creator>
  <cp:lastModifiedBy>Jolie Kavanagh</cp:lastModifiedBy>
  <cp:revision>9</cp:revision>
  <dcterms:created xsi:type="dcterms:W3CDTF">2020-05-27T13:30:47Z</dcterms:created>
  <dcterms:modified xsi:type="dcterms:W3CDTF">2020-06-05T14:53:36Z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0x0101003B0DCF434B76F049A2CEA75E6A4FC781</vt:lpwstr>
  </property>
  <property fmtid="{D5CDD505-2E9C-101B-9397-08002B2CF9AE}" pid="3" name="Order">
    <vt:r8>40000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